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14"/>
  </p:handoutMasterIdLst>
  <p:sldIdLst>
    <p:sldId id="831" r:id="rId4"/>
    <p:sldId id="985" r:id="rId6"/>
    <p:sldId id="986" r:id="rId7"/>
    <p:sldId id="976" r:id="rId8"/>
    <p:sldId id="979" r:id="rId9"/>
    <p:sldId id="982" r:id="rId10"/>
    <p:sldId id="977" r:id="rId11"/>
    <p:sldId id="981" r:id="rId12"/>
    <p:sldId id="780" r:id="rId13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0" userDrawn="1">
          <p15:clr>
            <a:srgbClr val="A4A3A4"/>
          </p15:clr>
        </p15:guide>
        <p15:guide id="2" pos="2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6"/>
    <p:restoredTop sz="82352"/>
  </p:normalViewPr>
  <p:slideViewPr>
    <p:cSldViewPr showGuides="1">
      <p:cViewPr varScale="1">
        <p:scale>
          <a:sx n="72" d="100"/>
          <a:sy n="72" d="100"/>
        </p:scale>
        <p:origin x="1302" y="72"/>
      </p:cViewPr>
      <p:guideLst>
        <p:guide orient="horz" pos="2250"/>
        <p:guide pos="2850"/>
      </p:guideLst>
    </p:cSldViewPr>
  </p:slid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DF1AFC-30CA-4B30-BF3C-5016795EE93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8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143000" y="990602"/>
            <a:ext cx="6705600" cy="1012825"/>
          </a:xfrm>
        </p:spPr>
        <p:txBody>
          <a:bodyPr/>
          <a:lstStyle>
            <a:lvl1pPr algn="ctr">
              <a:defRPr sz="36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143000" y="2895600"/>
            <a:ext cx="4343400" cy="685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52800" y="6553200"/>
            <a:ext cx="2133600" cy="1524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solidFill>
                  <a:schemeClr val="tx2"/>
                </a:solidFill>
                <a:latin typeface="Verdan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4438" y="4359275"/>
            <a:ext cx="25908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388350" y="6430963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sz="1200" dirty="0">
                <a:ea typeface="隶书" panose="02010509060101010101" pitchFamily="49" charset="-122"/>
              </a:rPr>
            </a:fld>
            <a:endParaRPr lang="zh-CN" altLang="en-US" sz="1200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381002"/>
            <a:ext cx="2057400" cy="6010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81002"/>
            <a:ext cx="6019800" cy="6010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738" y="6518275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49763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500813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6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143000" y="990602"/>
            <a:ext cx="6705600" cy="1012825"/>
          </a:xfrm>
        </p:spPr>
        <p:txBody>
          <a:bodyPr/>
          <a:lstStyle>
            <a:lvl1pPr algn="ctr">
              <a:defRPr sz="36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143000" y="2895600"/>
            <a:ext cx="4343400" cy="6858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52800" y="6553200"/>
            <a:ext cx="2133600" cy="1524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solidFill>
                  <a:schemeClr val="tx2"/>
                </a:solidFill>
                <a:latin typeface="Verdan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4438" y="4359275"/>
            <a:ext cx="25908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388350" y="6430963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sz="1200" dirty="0">
                <a:ea typeface="隶书" panose="02010509060101010101" pitchFamily="49" charset="-122"/>
              </a:rPr>
            </a:fld>
            <a:endParaRPr lang="zh-CN" altLang="en-US" sz="1200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072313" y="0"/>
            <a:ext cx="1857375" cy="428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143002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524625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7" y="142873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072313" y="0"/>
            <a:ext cx="1857375" cy="4286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9603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95288" y="645318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381002"/>
            <a:ext cx="2057400" cy="6010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381002"/>
            <a:ext cx="6019800" cy="6010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738" y="6518275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49763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76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500813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43000" y="381002"/>
            <a:ext cx="6705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76800" y="1143000"/>
            <a:ext cx="4038600" cy="25479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76800" y="3843340"/>
            <a:ext cx="4038600" cy="254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43002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143002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23850" y="6524625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8597" y="142873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39603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395288" y="6453188"/>
            <a:ext cx="21336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86750" y="6386513"/>
            <a:ext cx="4572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ea typeface="隶书" panose="02010509060101010101" pitchFamily="49" charset="-122"/>
              </a:rPr>
            </a:fld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685800" y="1190625"/>
            <a:ext cx="822960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>
                <a:latin typeface="Verdana" panose="020B060403050404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Picture 42" descr="无标题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22225" y="63500"/>
            <a:ext cx="771525" cy="77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Rectangle 19"/>
          <p:cNvSpPr>
            <a:spLocks noChangeArrowheads="1"/>
          </p:cNvSpPr>
          <p:nvPr/>
        </p:nvSpPr>
        <p:spPr bwMode="gray">
          <a:xfrm flipV="1">
            <a:off x="28575" y="6434138"/>
            <a:ext cx="9144000" cy="762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50000">
                <a:srgbClr val="3399FF"/>
              </a:gs>
              <a:gs pos="100000">
                <a:srgbClr val="184776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6032500" y="63500"/>
            <a:ext cx="30734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gray">
          <a:xfrm flipV="1">
            <a:off x="2249488" y="392113"/>
            <a:ext cx="6894513" cy="762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50000">
                <a:srgbClr val="3399FF"/>
              </a:gs>
              <a:gs pos="100000">
                <a:srgbClr val="184776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33" name="Rectangle 2"/>
          <p:cNvSpPr>
            <a:spLocks noGrp="1"/>
          </p:cNvSpPr>
          <p:nvPr>
            <p:ph type="title"/>
          </p:nvPr>
        </p:nvSpPr>
        <p:spPr>
          <a:xfrm>
            <a:off x="749300" y="211138"/>
            <a:ext cx="6705600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imes New Roman" panose="02020603050405020304" pitchFamily="18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685800" y="1190625"/>
            <a:ext cx="8229600" cy="52482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14975" y="6508750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34350" y="6524625"/>
            <a:ext cx="762000" cy="233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>
                <a:latin typeface="Verdana" panose="020B060403050404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Picture 42" descr="无标题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22225" y="63500"/>
            <a:ext cx="771525" cy="77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Rectangle 19"/>
          <p:cNvSpPr>
            <a:spLocks noChangeArrowheads="1"/>
          </p:cNvSpPr>
          <p:nvPr/>
        </p:nvSpPr>
        <p:spPr bwMode="gray">
          <a:xfrm flipV="1">
            <a:off x="28575" y="6434138"/>
            <a:ext cx="9144000" cy="762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50000">
                <a:srgbClr val="3399FF"/>
              </a:gs>
              <a:gs pos="100000">
                <a:srgbClr val="184776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6032500" y="63500"/>
            <a:ext cx="30734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1034" name="Rectangle 19"/>
          <p:cNvSpPr>
            <a:spLocks noChangeArrowheads="1"/>
          </p:cNvSpPr>
          <p:nvPr/>
        </p:nvSpPr>
        <p:spPr bwMode="gray">
          <a:xfrm flipV="1">
            <a:off x="2249488" y="392113"/>
            <a:ext cx="6894513" cy="76200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50000">
                <a:srgbClr val="3399FF"/>
              </a:gs>
              <a:gs pos="100000">
                <a:srgbClr val="184776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33" name="Rectangle 2"/>
          <p:cNvSpPr>
            <a:spLocks noGrp="1"/>
          </p:cNvSpPr>
          <p:nvPr>
            <p:ph type="title"/>
          </p:nvPr>
        </p:nvSpPr>
        <p:spPr>
          <a:xfrm>
            <a:off x="749300" y="211138"/>
            <a:ext cx="6705600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8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Times New Roman" panose="02020603050405020304" pitchFamily="18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endParaRPr lang="zh-CN" altLang="en-US" dirty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zh-CN" altLang="en-US" sz="1800" b="0" dirty="0">
                <a:latin typeface="Arial" panose="020B0604020202020204" pitchFamily="34" charset="0"/>
                <a:ea typeface="隶书" panose="02010509060101010101" pitchFamily="49" charset="-122"/>
              </a:rPr>
            </a:fld>
            <a:endParaRPr lang="zh-CN" altLang="en-US" sz="1800" b="0" dirty="0"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18437" name="图片 9" descr="图片包含 树, 户外, 天空, 雪花&#10;&#10;自动生成的说明"/>
          <p:cNvPicPr>
            <a:picLocks noChangeAspect="1"/>
          </p:cNvPicPr>
          <p:nvPr/>
        </p:nvPicPr>
        <p:blipFill>
          <a:blip r:embed="rId1"/>
          <a:srcRect t="2969" b="1265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8" name="矩形 10"/>
          <p:cNvGrpSpPr/>
          <p:nvPr>
            <p:custDataLst>
              <p:tags r:id="rId2"/>
            </p:custDataLst>
          </p:nvPr>
        </p:nvGrpSpPr>
        <p:grpSpPr>
          <a:xfrm>
            <a:off x="6985" y="443865"/>
            <a:ext cx="9090660" cy="5532755"/>
            <a:chOff x="15" y="1356"/>
            <a:chExt cx="5836" cy="1868"/>
          </a:xfrm>
        </p:grpSpPr>
        <p:pic>
          <p:nvPicPr>
            <p:cNvPr id="18444" name="矩形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" y="1890"/>
              <a:ext cx="5827" cy="10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5" name="Text Box 6"/>
            <p:cNvSpPr txBox="1"/>
            <p:nvPr/>
          </p:nvSpPr>
          <p:spPr>
            <a:xfrm>
              <a:off x="41" y="1356"/>
              <a:ext cx="5810" cy="186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CC3300"/>
                </a:buClr>
                <a:buSzPct val="8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</a:defRPr>
              </a:lvl5pPr>
            </a:lstStyle>
            <a:p>
              <a:pPr marL="0" lvl="0" indent="0" algn="ctr" defTabSz="68580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300" b="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8439" name="文本占位符 25"/>
          <p:cNvSpPr txBox="1"/>
          <p:nvPr/>
        </p:nvSpPr>
        <p:spPr>
          <a:xfrm>
            <a:off x="4500245" y="3673793"/>
            <a:ext cx="1917700" cy="34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5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200" b="0" dirty="0">
              <a:solidFill>
                <a:srgbClr val="E1945A"/>
              </a:solidFill>
              <a:highlight>
                <a:srgbClr val="0000FF"/>
              </a:highlight>
              <a:latin typeface="思源黑体 CN Light"/>
              <a:ea typeface="思源黑体 CN Light"/>
            </a:endParaRPr>
          </a:p>
        </p:txBody>
      </p:sp>
      <p:pic>
        <p:nvPicPr>
          <p:cNvPr id="18440" name="组合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707765" y="6165215"/>
            <a:ext cx="1698625" cy="598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 flipV="1">
            <a:off x="251460" y="4437380"/>
            <a:ext cx="6770688" cy="46038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标题 1"/>
          <p:cNvSpPr txBox="1"/>
          <p:nvPr/>
        </p:nvSpPr>
        <p:spPr bwMode="white">
          <a:xfrm>
            <a:off x="35560" y="2637155"/>
            <a:ext cx="8745220" cy="129095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人工智能课程设计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-----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火腿肠外观检测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705" y="1341120"/>
            <a:ext cx="8229600" cy="3408680"/>
          </a:xfrm>
        </p:spPr>
        <p:txBody>
          <a:bodyPr/>
          <a:p>
            <a:r>
              <a:rPr lang="zh-CN" altLang="en-US" sz="2400"/>
              <a:t>食品行业的包装技术迅猛发展，对于食品生产制造企业而言，其生产自动化程度越来越高，对于产品质量、生产效率的要求也越来越严格。</a:t>
            </a:r>
            <a:r>
              <a:rPr lang="zh-CN" altLang="en-US" sz="2400">
                <a:sym typeface="+mn-ea"/>
              </a:rPr>
              <a:t>在高速包装线上，机器视觉扮演着不可或缺的角色。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zh-CN" altLang="en-US" sz="2400"/>
              <a:t>采用机器视觉检测系统，可以实现稳定、连续、可靠的产品检测，客服人工检测易疲劳、个体差异、重复性差等缺点，可帮助企业提升产品质量水平，增加生产效率、降低生产成本。</a:t>
            </a:r>
            <a:endParaRPr lang="zh-CN" altLang="en-US" sz="2400"/>
          </a:p>
        </p:txBody>
      </p:sp>
      <p:sp>
        <p:nvSpPr>
          <p:cNvPr id="27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4705" y="189230"/>
            <a:ext cx="4265930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>
                <a:sym typeface="+mn-ea"/>
              </a:rPr>
              <a:t>机器视觉外观缺陷检测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挑拣机快速_20230425_0947087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1990" y="1022985"/>
            <a:ext cx="7645400" cy="4932680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>
                <a:sym typeface="+mn-ea"/>
              </a:rPr>
              <a:t>火腿肠自动挑拣机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课程设计题目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23"/>
          <p:cNvSpPr txBox="1">
            <a:spLocks noChangeArrowheads="1"/>
          </p:cNvSpPr>
          <p:nvPr/>
        </p:nvSpPr>
        <p:spPr bwMode="auto">
          <a:xfrm>
            <a:off x="395605" y="1365250"/>
            <a:ext cx="4033520" cy="4061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题目：火腿肠外观检测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背景：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火腿肠在生产过程中，前端的生产工艺问题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可能导致产生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鼓泡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或者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弯曲变形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现象，影响产品质量。现在要通过采集传送带上运送的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火腿肠产品的外观图像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进行预处理和分类，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检测出次品并剔除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。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0" y="702945"/>
            <a:ext cx="4184015" cy="2511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37100" y="3500755"/>
            <a:ext cx="4068445" cy="24701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3"/>
          <p:cNvSpPr txBox="1">
            <a:spLocks noChangeArrowheads="1"/>
          </p:cNvSpPr>
          <p:nvPr/>
        </p:nvSpPr>
        <p:spPr bwMode="auto">
          <a:xfrm>
            <a:off x="179705" y="909320"/>
            <a:ext cx="5591810" cy="1753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题目：火腿肠外观检测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任务：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设计图像预处理和分类识别算法实现次品的剔除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  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68035" y="1125220"/>
            <a:ext cx="2971165" cy="16344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7950" y="3285490"/>
            <a:ext cx="8834755" cy="2306955"/>
            <a:chOff x="425" y="4156"/>
            <a:chExt cx="13913" cy="3633"/>
          </a:xfrm>
        </p:grpSpPr>
        <p:sp>
          <p:nvSpPr>
            <p:cNvPr id="36" name="右箭头 36"/>
            <p:cNvSpPr/>
            <p:nvPr/>
          </p:nvSpPr>
          <p:spPr>
            <a:xfrm>
              <a:off x="4050" y="5149"/>
              <a:ext cx="1496" cy="4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901" y="4593"/>
              <a:ext cx="1795" cy="5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特征提取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38" name="右箭头 36"/>
            <p:cNvSpPr/>
            <p:nvPr/>
          </p:nvSpPr>
          <p:spPr>
            <a:xfrm>
              <a:off x="7880" y="5149"/>
              <a:ext cx="1085" cy="4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994" y="4606"/>
              <a:ext cx="1775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分类</a:t>
              </a:r>
              <a:endParaRPr kumimoji="0" lang="zh-CN" altLang="en-US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375" y="4945"/>
              <a:ext cx="4963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标签：</a:t>
              </a: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 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合格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 </a:t>
              </a: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      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鼓泡（次品需剔除）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kern="1200" cap="none" spc="0" normalizeH="0" baseline="0" noProof="0" dirty="0"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       </a:t>
              </a:r>
              <a:r>
                <a:rPr kumimoji="0" lang="zh-CN" altLang="en-US" sz="1800" b="1" kern="1200" cap="none" spc="0" normalizeH="0" baseline="0" noProof="0" dirty="0">
                  <a:latin typeface="+mj-ea"/>
                  <a:ea typeface="+mj-ea"/>
                  <a:cs typeface="+mn-cs"/>
                </a:rPr>
                <a:t>弯曲</a:t>
              </a:r>
              <a:r>
                <a:rPr kumimoji="0" lang="zh-CN" altLang="en-US" kern="1200" cap="none" spc="0" normalizeH="0" baseline="0" noProof="0" dirty="0"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（</a:t>
              </a:r>
              <a:r>
                <a:rPr lang="zh-CN" altLang="en-US" b="1" noProof="0" dirty="0">
                  <a:latin typeface="+mj-ea"/>
                  <a:ea typeface="+mj-ea"/>
                  <a:sym typeface="+mn-ea"/>
                </a:rPr>
                <a:t>次品需剔除</a:t>
              </a:r>
              <a:r>
                <a:rPr kumimoji="0" lang="zh-CN" altLang="en-US" kern="1200" cap="none" spc="0" normalizeH="0" baseline="0" noProof="0" dirty="0"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）</a:t>
              </a:r>
              <a:endParaRPr kumimoji="0" lang="zh-CN" altLang="en-US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" name="图片 2" descr="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" y="4837"/>
              <a:ext cx="3106" cy="61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479" y="4156"/>
              <a:ext cx="2401" cy="3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特征向量：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1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、形状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2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、轮廓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3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、面积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4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、角点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5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、局部特征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6</a:t>
              </a:r>
              <a:r>
                <a:rPr kumimoji="0" lang="zh-CN" altLang="en-US" b="1" kern="1200" cap="none" spc="0" normalizeH="0" baseline="0" noProof="0" dirty="0">
                  <a:latin typeface="+mj-ea"/>
                  <a:ea typeface="+mj-ea"/>
                  <a:cs typeface="+mn-cs"/>
                </a:rPr>
                <a:t>、全局特征</a:t>
              </a:r>
              <a:endParaRPr kumimoji="0" lang="zh-CN" altLang="en-US" b="1" kern="1200" cap="none" spc="0" normalizeH="0" baseline="0" noProof="0" dirty="0">
                <a:latin typeface="+mj-ea"/>
                <a:ea typeface="+mj-ea"/>
                <a:cs typeface="+mn-cs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b="1" kern="1200" cap="none" spc="0" normalizeH="0" baseline="0" noProof="0" dirty="0">
                  <a:latin typeface="+mj-ea"/>
                  <a:ea typeface="+mj-ea"/>
                  <a:cs typeface="+mn-cs"/>
                </a:rPr>
                <a:t>....</a:t>
              </a:r>
              <a:endParaRPr kumimoji="0" lang="en-US" altLang="zh-CN" b="1" kern="1200" cap="none" spc="0" normalizeH="0" baseline="0" noProof="0" dirty="0"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5" name="Rectangle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课程设计题目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3"/>
          <p:cNvSpPr txBox="1">
            <a:spLocks noChangeArrowheads="1"/>
          </p:cNvSpPr>
          <p:nvPr/>
        </p:nvSpPr>
        <p:spPr bwMode="auto">
          <a:xfrm>
            <a:off x="467995" y="981075"/>
            <a:ext cx="7976235" cy="4523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题目：火腿肠外观检测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可选方案：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二分类：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是不是次品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（鼓泡和弯曲都是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次品）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多分类：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基于底层特征和传统分类器 （</a:t>
            </a: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合格 鼓泡 弯曲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深度学习：选择网络 数据集标签 训练网络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R="0" lvl="1" indent="-285750" algn="l" defTabSz="914400" rtl="0" eaLnBrk="0" fontAlgn="base" latinLnBrk="0" hangingPunct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课题设计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要求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实现以上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2-3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方案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基于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测试结果对比分析各方案的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优缺点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742950" marR="0" lvl="2" indent="-285750" algn="l" defTabSz="914400" rtl="0" eaLnBrk="0" fontAlgn="base" latinLnBrk="0" hangingPunct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基于优选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方案搭建火腿肠外观检测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应用程序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课程设计题目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510" y="692785"/>
            <a:ext cx="8128000" cy="4286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 可能涉及的</a:t>
            </a:r>
            <a:r>
              <a:rPr lang="zh-CN" altLang="en-US" sz="24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具体环节：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1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    1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、对样本数据进行必要的归一化、打标签等处理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       </a:t>
            </a:r>
            <a:endParaRPr lang="en-US" altLang="zh-CN" b="1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  <a:p>
            <a:pPr marL="4572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2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sym typeface="+mn-ea"/>
              </a:rPr>
              <a:t>、对图像进行去噪、分割等预处理</a:t>
            </a:r>
            <a:endParaRPr lang="zh-CN" altLang="en-US" b="1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  <a:p>
            <a:pPr marL="4572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基于合格、鼓泡、弯曲的数据集进行分析、实现特征提取和表达</a:t>
            </a:r>
            <a:endParaRPr lang="zh-CN" altLang="en-US" sz="1800" b="1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  <a:p>
            <a:pPr marL="4572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4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、基于提取的特征选取适当分类器进行训练，识别合格、鼓泡次品和弯曲次品三类，使用测试数据集来验证你的算法效果。</a:t>
            </a:r>
            <a:endParaRPr lang="zh-CN" altLang="en-US" sz="1800" b="1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  <a:p>
            <a:pPr marL="4572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5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、（</a:t>
            </a:r>
            <a:r>
              <a:rPr lang="zh-CN" altLang="en-US" sz="1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</a:rPr>
              <a:t>选做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）在区分合格品与次品(鼓泡、弯曲)的基础上，设计算法来描述火腿肠缺陷的严重程度（轻微、中等、严重等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级别）。</a:t>
            </a:r>
            <a:endParaRPr lang="zh-CN" altLang="en-US" sz="1800" b="1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  <a:p>
            <a:pPr marL="4572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defRPr/>
            </a:pPr>
            <a:r>
              <a:rPr lang="en-US" altLang="zh-CN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6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、搭建应用程序检测现场采集的图片中是否含有鼓泡和弯曲的次品，并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标记位置提示剔除！可根据需要设计生成后台数据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文件保存检测记录</a:t>
            </a:r>
            <a:r>
              <a:rPr lang="zh-CN" altLang="en-US" sz="1800" b="1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等。</a:t>
            </a:r>
            <a:endParaRPr lang="zh-CN" altLang="en-US" sz="1800" b="1" noProof="0" dirty="0">
              <a:ln>
                <a:noFill/>
              </a:ln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5036185"/>
            <a:ext cx="1085850" cy="1363345"/>
          </a:xfrm>
          <a:prstGeom prst="rect">
            <a:avLst/>
          </a:prstGeom>
        </p:spPr>
      </p:pic>
      <p:pic>
        <p:nvPicPr>
          <p:cNvPr id="6" name="图片 5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5373370"/>
            <a:ext cx="1416050" cy="24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0" y="4904740"/>
            <a:ext cx="1593850" cy="9467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45" y="4984750"/>
            <a:ext cx="1597025" cy="8928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00020" y="5877560"/>
            <a:ext cx="1101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样本数据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940425" y="6021705"/>
            <a:ext cx="11017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验收图片</a:t>
            </a:r>
            <a:endParaRPr lang="zh-CN" altLang="en-US" sz="1200"/>
          </a:p>
        </p:txBody>
      </p:sp>
      <p:sp>
        <p:nvSpPr>
          <p:cNvPr id="12" name="Rectangle 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课程设计题目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3"/>
          <p:cNvSpPr txBox="1">
            <a:spLocks noChangeArrowheads="1"/>
          </p:cNvSpPr>
          <p:nvPr/>
        </p:nvSpPr>
        <p:spPr bwMode="auto">
          <a:xfrm>
            <a:off x="467360" y="981075"/>
            <a:ext cx="4893310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题目：火腿肠外观检测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   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0" name="文本框 23"/>
          <p:cNvSpPr txBox="1">
            <a:spLocks noChangeArrowheads="1"/>
          </p:cNvSpPr>
          <p:nvPr/>
        </p:nvSpPr>
        <p:spPr bwMode="auto">
          <a:xfrm>
            <a:off x="467995" y="1629410"/>
            <a:ext cx="741997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结题验收：</a:t>
            </a:r>
            <a:r>
              <a:rPr lang="zh-CN" altLang="en-US" sz="2400" b="1" noProof="0" dirty="0">
                <a:latin typeface="+mj-ea"/>
                <a:ea typeface="+mj-ea"/>
                <a:sym typeface="+mn-ea"/>
              </a:rPr>
              <a:t>火腿肠外观在线检测，剔除</a:t>
            </a:r>
            <a:r>
              <a:rPr lang="zh-CN" altLang="en-US" sz="2400" b="1" noProof="0" dirty="0">
                <a:latin typeface="+mj-ea"/>
                <a:ea typeface="+mj-ea"/>
                <a:sym typeface="+mn-ea"/>
              </a:rPr>
              <a:t>次品</a:t>
            </a:r>
            <a:r>
              <a:rPr lang="en-US" altLang="zh-CN" sz="2400" b="1" noProof="0" dirty="0">
                <a:latin typeface="+mj-ea"/>
                <a:ea typeface="+mj-ea"/>
                <a:sym typeface="+mn-ea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9750" y="2349500"/>
            <a:ext cx="718185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2000" b="1" kern="1200" cap="none" spc="0" normalizeH="0" baseline="0" noProof="0" dirty="0">
                <a:latin typeface="+mj-ea"/>
                <a:ea typeface="+mj-ea"/>
                <a:cs typeface="+mn-cs"/>
              </a:rPr>
              <a:t>1</a:t>
            </a:r>
            <a:r>
              <a:rPr kumimoji="0" lang="zh-CN" altLang="en-US" sz="2000" b="1" kern="1200" cap="none" spc="0" normalizeH="0" baseline="0" noProof="0" dirty="0">
                <a:latin typeface="+mj-ea"/>
                <a:ea typeface="+mj-ea"/>
                <a:cs typeface="+mn-cs"/>
              </a:rPr>
              <a:t>、讲解和展示方案设计和实验测试结果</a:t>
            </a:r>
            <a:r>
              <a:rPr kumimoji="0" lang="en-US" altLang="zh-CN" sz="2000" b="1" kern="1200" cap="none" spc="0" normalizeH="0" baseline="0" noProof="0" dirty="0">
                <a:latin typeface="+mj-ea"/>
                <a:ea typeface="+mj-ea"/>
                <a:cs typeface="+mn-cs"/>
              </a:rPr>
              <a:t> </a:t>
            </a:r>
            <a:endParaRPr kumimoji="0" lang="en-US" altLang="zh-CN" sz="2000" b="1" kern="1200" cap="none" spc="0" normalizeH="0" baseline="0" noProof="0" dirty="0"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2000" b="1" kern="1200" cap="none" spc="0" normalizeH="0" baseline="0" noProof="0" dirty="0">
                <a:latin typeface="+mj-ea"/>
                <a:ea typeface="+mj-ea"/>
                <a:cs typeface="+mn-cs"/>
              </a:rPr>
              <a:t>2</a:t>
            </a:r>
            <a:r>
              <a:rPr kumimoji="0" lang="zh-CN" altLang="en-US" sz="2000" b="1" kern="1200" cap="none" spc="0" normalizeH="0" baseline="0" noProof="0" dirty="0">
                <a:latin typeface="+mj-ea"/>
                <a:ea typeface="+mj-ea"/>
                <a:cs typeface="+mn-cs"/>
              </a:rPr>
              <a:t>、对现场提供照片进行次品</a:t>
            </a:r>
            <a:r>
              <a:rPr kumimoji="0" lang="zh-CN" altLang="en-US" sz="2000" b="1" kern="1200" cap="none" spc="0" normalizeH="0" baseline="0" noProof="0" dirty="0">
                <a:latin typeface="+mj-ea"/>
                <a:ea typeface="+mj-ea"/>
                <a:cs typeface="+mn-cs"/>
              </a:rPr>
              <a:t>检测</a:t>
            </a:r>
            <a:endParaRPr kumimoji="0" lang="zh-CN" altLang="en-US" sz="2000" b="1" kern="1200" cap="none" spc="0" normalizeH="0" baseline="0" noProof="0" dirty="0">
              <a:latin typeface="+mj-ea"/>
              <a:ea typeface="+mj-ea"/>
              <a:cs typeface="+mn-cs"/>
            </a:endParaRPr>
          </a:p>
        </p:txBody>
      </p:sp>
      <p:pic>
        <p:nvPicPr>
          <p:cNvPr id="5" name="图片 4" descr="WeChat Image_20220426215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3357245"/>
            <a:ext cx="3757295" cy="248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3353435"/>
            <a:ext cx="4327525" cy="249301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4705" y="189230"/>
            <a:ext cx="3565525" cy="563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课程设计题目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6"/>
          <p:cNvSpPr>
            <a:spLocks noGrp="1"/>
          </p:cNvSpPr>
          <p:nvPr>
            <p:ph type="title"/>
          </p:nvPr>
        </p:nvSpPr>
        <p:spPr>
          <a:xfrm>
            <a:off x="1211263" y="3716338"/>
            <a:ext cx="6456362" cy="854075"/>
          </a:xfrm>
        </p:spPr>
        <p:txBody>
          <a:bodyPr vert="horz" wrap="square" lIns="91440" tIns="45720" rIns="91440" bIns="45720" anchor="ctr" anchorCtr="0"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4400" b="1" dirty="0">
                <a:solidFill>
                  <a:srgbClr val="122B6A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华文中宋" panose="02010600040101010101" pitchFamily="2" charset="-122"/>
              </a:rPr>
              <a:t> 谢 谢</a:t>
            </a:r>
            <a:endParaRPr lang="zh-CN" altLang="en-US" sz="4400" dirty="0">
              <a:solidFill>
                <a:srgbClr val="0000CC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0179" name="Rectangle 2"/>
          <p:cNvSpPr/>
          <p:nvPr/>
        </p:nvSpPr>
        <p:spPr>
          <a:xfrm>
            <a:off x="0" y="0"/>
            <a:ext cx="2209800" cy="2895600"/>
          </a:xfrm>
          <a:prstGeom prst="rect">
            <a:avLst/>
          </a:prstGeom>
          <a:gradFill rotWithShape="1">
            <a:gsLst>
              <a:gs pos="0">
                <a:srgbClr val="77B7E7"/>
              </a:gs>
              <a:gs pos="50000">
                <a:srgbClr val="36546A"/>
              </a:gs>
              <a:gs pos="100000">
                <a:srgbClr val="77B7E7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 dirty="0">
              <a:solidFill>
                <a:srgbClr val="17347D"/>
              </a:solidFill>
              <a:latin typeface="Andalus" pitchFamily="18" charset="-78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180" name="Rectangle 3" descr="a2"/>
          <p:cNvSpPr/>
          <p:nvPr/>
        </p:nvSpPr>
        <p:spPr>
          <a:xfrm>
            <a:off x="6970713" y="-6350"/>
            <a:ext cx="2209800" cy="29019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 dirty="0">
              <a:solidFill>
                <a:srgbClr val="17347D"/>
              </a:solidFill>
              <a:latin typeface="Andalus" pitchFamily="18" charset="-78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181" name="Rectangle 4"/>
          <p:cNvSpPr/>
          <p:nvPr/>
        </p:nvSpPr>
        <p:spPr>
          <a:xfrm>
            <a:off x="0" y="2971800"/>
            <a:ext cx="9144000" cy="609600"/>
          </a:xfrm>
          <a:prstGeom prst="rect">
            <a:avLst/>
          </a:prstGeom>
          <a:gradFill rotWithShape="1">
            <a:gsLst>
              <a:gs pos="0">
                <a:srgbClr val="17347D"/>
              </a:gs>
              <a:gs pos="100000">
                <a:srgbClr val="0A1839"/>
              </a:gs>
            </a:gsLst>
            <a:lin ang="5400000" scaled="1"/>
            <a:tileRect/>
          </a:gra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1800" b="0" dirty="0">
              <a:solidFill>
                <a:srgbClr val="17347D"/>
              </a:solidFill>
              <a:latin typeface="Andalus" pitchFamily="18" charset="-78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182" name="Text Box 2"/>
          <p:cNvSpPr/>
          <p:nvPr/>
        </p:nvSpPr>
        <p:spPr>
          <a:xfrm>
            <a:off x="2362200" y="3124200"/>
            <a:ext cx="47244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www.neu.edu.cn</a:t>
            </a:r>
            <a:endParaRPr lang="zh-CN" altLang="en-US" sz="18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0183" name="Picture 9" descr="middleshow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0"/>
            <a:ext cx="4584700" cy="289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Yzg4N2NhYmE1NmQ2NTZkZDA1ZjMwYWUzZTIyZmY1MmYifQ=="/>
  <p:tag name="KSO_WPP_MARK_KEY" val="540f6a51-5ec5-4f67-ad8a-996fd8e21c1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812*3676*415*41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7830,&quot;width&quot;:14235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黑体"/>
        <a:ea typeface="黑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ample">
  <a:themeElements>
    <a:clrScheme name="sample 3">
      <a:dk1>
        <a:srgbClr val="003366"/>
      </a:dk1>
      <a:lt1>
        <a:srgbClr val="FFFFFF"/>
      </a:lt1>
      <a:dk2>
        <a:srgbClr val="5086C2"/>
      </a:dk2>
      <a:lt2>
        <a:srgbClr val="C0C0C0"/>
      </a:lt2>
      <a:accent1>
        <a:srgbClr val="DE8848"/>
      </a:accent1>
      <a:accent2>
        <a:srgbClr val="85BA54"/>
      </a:accent2>
      <a:accent3>
        <a:srgbClr val="FFFFFF"/>
      </a:accent3>
      <a:accent4>
        <a:srgbClr val="002A56"/>
      </a:accent4>
      <a:accent5>
        <a:srgbClr val="ECC3B1"/>
      </a:accent5>
      <a:accent6>
        <a:srgbClr val="78A84B"/>
      </a:accent6>
      <a:hlink>
        <a:srgbClr val="4C59D2"/>
      </a:hlink>
      <a:folHlink>
        <a:srgbClr val="A0B5C4"/>
      </a:folHlink>
    </a:clrScheme>
    <a:fontScheme name="sample">
      <a:majorFont>
        <a:latin typeface="黑体"/>
        <a:ea typeface="黑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ample 1">
        <a:dk1>
          <a:srgbClr val="48806B"/>
        </a:dk1>
        <a:lt1>
          <a:srgbClr val="FFFFFF"/>
        </a:lt1>
        <a:dk2>
          <a:srgbClr val="77956D"/>
        </a:dk2>
        <a:lt2>
          <a:srgbClr val="C0C0C0"/>
        </a:lt2>
        <a:accent1>
          <a:srgbClr val="6BB9C3"/>
        </a:accent1>
        <a:accent2>
          <a:srgbClr val="E7BA15"/>
        </a:accent2>
        <a:accent3>
          <a:srgbClr val="FFFFFF"/>
        </a:accent3>
        <a:accent4>
          <a:srgbClr val="3C6C5A"/>
        </a:accent4>
        <a:accent5>
          <a:srgbClr val="BAD9DE"/>
        </a:accent5>
        <a:accent6>
          <a:srgbClr val="D1A812"/>
        </a:accent6>
        <a:hlink>
          <a:srgbClr val="76C14D"/>
        </a:hlink>
        <a:folHlink>
          <a:srgbClr val="B0C2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5F5F5F"/>
        </a:dk1>
        <a:lt1>
          <a:srgbClr val="FFFFFF"/>
        </a:lt1>
        <a:dk2>
          <a:srgbClr val="8D8D8D"/>
        </a:dk2>
        <a:lt2>
          <a:srgbClr val="C0C0C0"/>
        </a:lt2>
        <a:accent1>
          <a:srgbClr val="8EC072"/>
        </a:accent1>
        <a:accent2>
          <a:srgbClr val="5DB8CD"/>
        </a:accent2>
        <a:accent3>
          <a:srgbClr val="FFFFFF"/>
        </a:accent3>
        <a:accent4>
          <a:srgbClr val="505050"/>
        </a:accent4>
        <a:accent5>
          <a:srgbClr val="C6DCBC"/>
        </a:accent5>
        <a:accent6>
          <a:srgbClr val="53A6BA"/>
        </a:accent6>
        <a:hlink>
          <a:srgbClr val="D68B40"/>
        </a:hlink>
        <a:folHlink>
          <a:srgbClr val="D5D17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3366"/>
        </a:dk1>
        <a:lt1>
          <a:srgbClr val="FFFFFF"/>
        </a:lt1>
        <a:dk2>
          <a:srgbClr val="5086C2"/>
        </a:dk2>
        <a:lt2>
          <a:srgbClr val="C0C0C0"/>
        </a:lt2>
        <a:accent1>
          <a:srgbClr val="DE8848"/>
        </a:accent1>
        <a:accent2>
          <a:srgbClr val="85BA54"/>
        </a:accent2>
        <a:accent3>
          <a:srgbClr val="FFFFFF"/>
        </a:accent3>
        <a:accent4>
          <a:srgbClr val="002A56"/>
        </a:accent4>
        <a:accent5>
          <a:srgbClr val="ECC3B1"/>
        </a:accent5>
        <a:accent6>
          <a:srgbClr val="78A84B"/>
        </a:accent6>
        <a:hlink>
          <a:srgbClr val="4C59D2"/>
        </a:hlink>
        <a:folHlink>
          <a:srgbClr val="A0B5C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994</Words>
  <Application>WPS 演示</Application>
  <PresentationFormat>全屏显示(4:3)</PresentationFormat>
  <Paragraphs>81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宋体</vt:lpstr>
      <vt:lpstr>Wingdings</vt:lpstr>
      <vt:lpstr>Verdana</vt:lpstr>
      <vt:lpstr>隶书</vt:lpstr>
      <vt:lpstr>华文行楷</vt:lpstr>
      <vt:lpstr>黑体</vt:lpstr>
      <vt:lpstr>Times New Roman</vt:lpstr>
      <vt:lpstr>华文新魏</vt:lpstr>
      <vt:lpstr>等线</vt:lpstr>
      <vt:lpstr>思源黑体 CN Light</vt:lpstr>
      <vt:lpstr>微软雅黑</vt:lpstr>
      <vt:lpstr>华文中宋</vt:lpstr>
      <vt:lpstr>华文琥珀</vt:lpstr>
      <vt:lpstr>Andalus</vt:lpstr>
      <vt:lpstr>Arial Unicode MS</vt:lpstr>
      <vt:lpstr>ksdb</vt:lpstr>
      <vt:lpstr>sample</vt:lpstr>
      <vt:lpstr>1_sample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谢 谢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Michelle</cp:lastModifiedBy>
  <cp:revision>2607</cp:revision>
  <dcterms:created xsi:type="dcterms:W3CDTF">2004-08-26T06:30:00Z</dcterms:created>
  <dcterms:modified xsi:type="dcterms:W3CDTF">2023-04-25T02:50:44Z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BC21D460135B40A5895214D13E456B01</vt:lpwstr>
  </property>
  <property fmtid="{D5CDD505-2E9C-101B-9397-08002B2CF9AE}" pid="3" name="KSOProductBuildVer">
    <vt:lpwstr>2052-11.1.0.14036</vt:lpwstr>
  </property>
</Properties>
</file>